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4630400" cy="8229600"/>
  <p:notesSz cx="8229600" cy="14630400"/>
  <p:embeddedFontLst>
    <p:embeddedFont>
      <p:font typeface="Libre Baskerville" panose="020F0502020204030204" pitchFamily="2" charset="0"/>
      <p:regular r:id="rId12"/>
    </p:embeddedFont>
    <p:embeddedFont>
      <p:font typeface="Open Sans" panose="020B0606030504020204" pitchFamily="34" charset="0"/>
      <p:regular r:id="rId13"/>
      <p:bold r:id="rId14"/>
    </p:embeddedFont>
    <p:embeddedFont>
      <p:font typeface="Open Sans Bold" panose="020B0806030504020204" pitchFamily="34" charset="0"/>
      <p:bold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58" d="100"/>
          <a:sy n="58" d="100"/>
        </p:scale>
        <p:origin x="75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424978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192655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Understanding Multi-Agent Databases via Independent Learning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659154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This presentation explains how cooperative machine learning improves database performance.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1270040" y="5640110"/>
            <a:ext cx="2079427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49495A"/>
                </a:solidFill>
                <a:latin typeface="Open Sans Bold" pitchFamily="34" charset="0"/>
                <a:ea typeface="Open Sans Bold" pitchFamily="34" charset="-122"/>
                <a:cs typeface="Open Sans Bold" pitchFamily="34" charset="-120"/>
              </a:rPr>
              <a:t>by Anas Khalid</a:t>
            </a:r>
            <a:endParaRPr lang="en-US" sz="2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63413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Core Components of Multi-Agent Databases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391853"/>
            <a:ext cx="3664863" cy="1669852"/>
          </a:xfrm>
          <a:prstGeom prst="roundRect">
            <a:avLst>
              <a:gd name="adj" fmla="val 2038"/>
            </a:avLst>
          </a:prstGeom>
          <a:solidFill>
            <a:srgbClr val="EAE8F3"/>
          </a:solidFill>
          <a:ln/>
        </p:spPr>
      </p:sp>
      <p:sp>
        <p:nvSpPr>
          <p:cNvPr id="5" name="Text 2"/>
          <p:cNvSpPr/>
          <p:nvPr/>
        </p:nvSpPr>
        <p:spPr>
          <a:xfrm>
            <a:off x="6507004" y="361866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Query Optimizer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07004" y="4109085"/>
            <a:ext cx="32112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Chooses the best way to execute queries efficiently.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3391853"/>
            <a:ext cx="3664863" cy="1669852"/>
          </a:xfrm>
          <a:prstGeom prst="roundRect">
            <a:avLst>
              <a:gd name="adj" fmla="val 2038"/>
            </a:avLst>
          </a:prstGeom>
          <a:solidFill>
            <a:srgbClr val="EAE8F3"/>
          </a:solidFill>
          <a:ln/>
        </p:spPr>
      </p:sp>
      <p:sp>
        <p:nvSpPr>
          <p:cNvPr id="8" name="Text 5"/>
          <p:cNvSpPr/>
          <p:nvPr/>
        </p:nvSpPr>
        <p:spPr>
          <a:xfrm>
            <a:off x="10398681" y="361866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Query Scheduler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398681" y="4109085"/>
            <a:ext cx="32112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Selects which query to run next from the queue.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288518"/>
            <a:ext cx="7556421" cy="1306949"/>
          </a:xfrm>
          <a:prstGeom prst="roundRect">
            <a:avLst>
              <a:gd name="adj" fmla="val 2603"/>
            </a:avLst>
          </a:prstGeom>
          <a:solidFill>
            <a:srgbClr val="EAE8F3"/>
          </a:solidFill>
          <a:ln/>
        </p:spPr>
      </p:sp>
      <p:sp>
        <p:nvSpPr>
          <p:cNvPr id="11" name="Text 8"/>
          <p:cNvSpPr/>
          <p:nvPr/>
        </p:nvSpPr>
        <p:spPr>
          <a:xfrm>
            <a:off x="6507004" y="55153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Physical Designer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07004" y="6005751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Manages how data is physically stored and organized.</a:t>
            </a:r>
            <a:endParaRPr lang="en-US" sz="175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64D99D9-267F-CB6A-EFC3-F5DD8128310D}"/>
              </a:ext>
            </a:extLst>
          </p:cNvPr>
          <p:cNvSpPr/>
          <p:nvPr/>
        </p:nvSpPr>
        <p:spPr>
          <a:xfrm>
            <a:off x="12826538" y="7647707"/>
            <a:ext cx="1778924" cy="5320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bg1"/>
                </a:solidFill>
              </a:ln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721412"/>
            <a:ext cx="1088993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MADB: Multi-Agent Database System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997166"/>
            <a:ext cx="376344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Learned Query Scheduler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57831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Maximizes buffer hit ratio using reinforcement learning.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3997166"/>
            <a:ext cx="382095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Learned Query Optimizer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99521" y="457831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Minimizes query execution time by optimizing join ordering.</a:t>
            </a:r>
            <a:endParaRPr lang="en-US" sz="175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2DF1BCF-6C04-29CD-57CD-181380EA16B5}"/>
              </a:ext>
            </a:extLst>
          </p:cNvPr>
          <p:cNvSpPr/>
          <p:nvPr/>
        </p:nvSpPr>
        <p:spPr>
          <a:xfrm>
            <a:off x="12826538" y="7647707"/>
            <a:ext cx="1778924" cy="5320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bg1"/>
                </a:solidFill>
              </a:ln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006453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Why Cooperation Between Components Matters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76417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AE8F3"/>
          </a:solidFill>
          <a:ln/>
        </p:spPr>
      </p:sp>
      <p:sp>
        <p:nvSpPr>
          <p:cNvPr id="5" name="Text 2"/>
          <p:cNvSpPr/>
          <p:nvPr/>
        </p:nvSpPr>
        <p:spPr>
          <a:xfrm>
            <a:off x="1530906" y="5842040"/>
            <a:ext cx="310800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Conflicting Decisions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530906" y="6332458"/>
            <a:ext cx="56426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Scheduler and optimizer may choose incompatible plans.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457003" y="576417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AE8F3"/>
          </a:solidFill>
          <a:ln/>
        </p:spPr>
      </p:sp>
      <p:sp>
        <p:nvSpPr>
          <p:cNvPr id="8" name="Text 5"/>
          <p:cNvSpPr/>
          <p:nvPr/>
        </p:nvSpPr>
        <p:spPr>
          <a:xfrm>
            <a:off x="8194119" y="5842040"/>
            <a:ext cx="302752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Cooperation Needed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8194119" y="6332458"/>
            <a:ext cx="56426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Align decisions to improve cache usage and query speed.</a:t>
            </a:r>
            <a:endParaRPr lang="en-US" sz="175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6391AB9-FE29-DE2E-E7BA-9D3B390BD7C9}"/>
              </a:ext>
            </a:extLst>
          </p:cNvPr>
          <p:cNvSpPr/>
          <p:nvPr/>
        </p:nvSpPr>
        <p:spPr>
          <a:xfrm>
            <a:off x="12826538" y="7647707"/>
            <a:ext cx="1778924" cy="5320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bg1"/>
                </a:solidFill>
              </a:ln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19455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Independent Learning for Cooperation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2952274"/>
            <a:ext cx="1134070" cy="13608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754422" y="317908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Separate Training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754422" y="3669506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Each agent learns independently but shares info.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0190" y="4313158"/>
            <a:ext cx="1134070" cy="136088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754422" y="4539972"/>
            <a:ext cx="304823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Shared Environment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754422" y="5030391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Agents observe each other's decisions and states.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0190" y="5674042"/>
            <a:ext cx="1134070" cy="136088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754422" y="590085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Common Goal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754422" y="6391275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Reduce overall query latency together.</a:t>
            </a:r>
            <a:endParaRPr lang="en-US" sz="175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C9B32C0-6620-C015-4676-98A01AFB9E54}"/>
              </a:ext>
            </a:extLst>
          </p:cNvPr>
          <p:cNvSpPr/>
          <p:nvPr/>
        </p:nvSpPr>
        <p:spPr>
          <a:xfrm>
            <a:off x="12826538" y="7647707"/>
            <a:ext cx="1778924" cy="5320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bg1"/>
                </a:solidFill>
              </a:ln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744152"/>
            <a:ext cx="1054238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Information Shared Between Agents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401990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Scheduler Shares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60105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Buffer pool state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504324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Expected data block requests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599521" y="401990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Optimizer Shares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599521" y="460105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Join ordering decisions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99521" y="504324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Recently executed query plans</a:t>
            </a:r>
            <a:endParaRPr lang="en-US" sz="175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7CF9640-2787-9693-94A2-6F5507C93960}"/>
              </a:ext>
            </a:extLst>
          </p:cNvPr>
          <p:cNvSpPr/>
          <p:nvPr/>
        </p:nvSpPr>
        <p:spPr>
          <a:xfrm>
            <a:off x="12826538" y="7647707"/>
            <a:ext cx="1778924" cy="5320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bg1"/>
                </a:solidFill>
              </a:ln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85731"/>
            <a:ext cx="891575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Performance Results of MADB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361486"/>
            <a:ext cx="4120753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7%</a:t>
            </a:r>
            <a:endParaRPr lang="en-US" sz="5850" dirty="0"/>
          </a:p>
        </p:txBody>
      </p:sp>
      <p:sp>
        <p:nvSpPr>
          <p:cNvPr id="4" name="Text 2"/>
          <p:cNvSpPr/>
          <p:nvPr/>
        </p:nvSpPr>
        <p:spPr>
          <a:xfrm>
            <a:off x="801410" y="3393281"/>
            <a:ext cx="410551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Better than Parallel Training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5254704" y="2361486"/>
            <a:ext cx="4120872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12%</a:t>
            </a:r>
            <a:endParaRPr lang="en-US" sz="5850" dirty="0"/>
          </a:p>
        </p:txBody>
      </p:sp>
      <p:sp>
        <p:nvSpPr>
          <p:cNvPr id="6" name="Text 4"/>
          <p:cNvSpPr/>
          <p:nvPr/>
        </p:nvSpPr>
        <p:spPr>
          <a:xfrm>
            <a:off x="5254704" y="3393281"/>
            <a:ext cx="4120872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Better than Isolated Training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9715738" y="2361486"/>
            <a:ext cx="4120753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24%</a:t>
            </a:r>
            <a:endParaRPr lang="en-US" sz="5850" dirty="0"/>
          </a:p>
        </p:txBody>
      </p:sp>
      <p:sp>
        <p:nvSpPr>
          <p:cNvPr id="8" name="Text 6"/>
          <p:cNvSpPr/>
          <p:nvPr/>
        </p:nvSpPr>
        <p:spPr>
          <a:xfrm>
            <a:off x="9715738" y="3393281"/>
            <a:ext cx="4120753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Better than Traditional Methods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3024188" y="4895731"/>
            <a:ext cx="4120872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65%</a:t>
            </a:r>
            <a:endParaRPr lang="en-US" sz="5850" dirty="0"/>
          </a:p>
        </p:txBody>
      </p:sp>
      <p:sp>
        <p:nvSpPr>
          <p:cNvPr id="10" name="Text 8"/>
          <p:cNvSpPr/>
          <p:nvPr/>
        </p:nvSpPr>
        <p:spPr>
          <a:xfrm>
            <a:off x="3667006" y="59275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Buffer Hit Ratio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3024188" y="6417945"/>
            <a:ext cx="412087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Data accessed from fast memory cache.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485221" y="4895731"/>
            <a:ext cx="4120872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32%</a:t>
            </a:r>
            <a:endParaRPr lang="en-US" sz="5850" dirty="0"/>
          </a:p>
        </p:txBody>
      </p:sp>
      <p:sp>
        <p:nvSpPr>
          <p:cNvPr id="13" name="Text 11"/>
          <p:cNvSpPr/>
          <p:nvPr/>
        </p:nvSpPr>
        <p:spPr>
          <a:xfrm>
            <a:off x="7838480" y="5927527"/>
            <a:ext cx="341435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Faster Query Execution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7485221" y="6417945"/>
            <a:ext cx="412087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Compared to traditional approaches.</a:t>
            </a:r>
            <a:endParaRPr lang="en-US" sz="175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3FF8BE9-963E-6B10-D424-499890687A4B}"/>
              </a:ext>
            </a:extLst>
          </p:cNvPr>
          <p:cNvSpPr/>
          <p:nvPr/>
        </p:nvSpPr>
        <p:spPr>
          <a:xfrm>
            <a:off x="12826538" y="7647707"/>
            <a:ext cx="1778924" cy="5320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bg1"/>
                </a:solidFill>
              </a:ln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028111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Key Takeaway: Cooperation Boosts Database Performance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494609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Smart components alone aren't enough. Cooperation enables better optimization.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5475565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Sharing information helps machine learning models find new performance gains.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335208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Thank You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451449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Thank you for your attention and interest in this presentation.</a:t>
            </a:r>
            <a:endParaRPr lang="en-US" sz="175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23F6B43-4760-1474-CBE4-8D20C1AEC54E}"/>
              </a:ext>
            </a:extLst>
          </p:cNvPr>
          <p:cNvSpPr/>
          <p:nvPr/>
        </p:nvSpPr>
        <p:spPr>
          <a:xfrm>
            <a:off x="12826538" y="7647707"/>
            <a:ext cx="1778924" cy="5320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bg1"/>
                </a:solidFill>
              </a:ln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263</Words>
  <Application>Microsoft Office PowerPoint</Application>
  <PresentationFormat>Custom</PresentationFormat>
  <Paragraphs>61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Libre Baskerville</vt:lpstr>
      <vt:lpstr>Open Sans Bold</vt:lpstr>
      <vt:lpstr>Arial</vt:lpstr>
      <vt:lpstr>Open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Anas Khalid</cp:lastModifiedBy>
  <cp:revision>2</cp:revision>
  <dcterms:created xsi:type="dcterms:W3CDTF">2025-05-07T18:53:24Z</dcterms:created>
  <dcterms:modified xsi:type="dcterms:W3CDTF">2025-05-07T18:58:04Z</dcterms:modified>
</cp:coreProperties>
</file>